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02" r:id="rId4"/>
    <p:sldId id="503" r:id="rId5"/>
    <p:sldId id="497" r:id="rId6"/>
    <p:sldId id="486" r:id="rId7"/>
    <p:sldId id="504" r:id="rId8"/>
    <p:sldId id="487" r:id="rId9"/>
    <p:sldId id="505" r:id="rId10"/>
    <p:sldId id="483" r:id="rId11"/>
    <p:sldId id="484" r:id="rId12"/>
    <p:sldId id="485" r:id="rId13"/>
    <p:sldId id="490" r:id="rId14"/>
    <p:sldId id="492" r:id="rId15"/>
    <p:sldId id="489" r:id="rId16"/>
    <p:sldId id="501" r:id="rId17"/>
    <p:sldId id="493" r:id="rId18"/>
    <p:sldId id="494" r:id="rId19"/>
    <p:sldId id="495" r:id="rId20"/>
    <p:sldId id="500" r:id="rId21"/>
    <p:sldId id="498" r:id="rId22"/>
    <p:sldId id="477" r:id="rId23"/>
    <p:sldId id="399" r:id="rId24"/>
    <p:sldId id="409" r:id="rId25"/>
    <p:sldId id="481" r:id="rId26"/>
    <p:sldId id="4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7" d="100"/>
          <a:sy n="87" d="100"/>
        </p:scale>
        <p:origin x="3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2/util/formatter.txt" TargetMode="External"/><Relationship Id="rId3" Type="http://schemas.openxmlformats.org/officeDocument/2006/relationships/hyperlink" Target="https://github.com/soyuztechnologies/Corporate_Full_Stack_Training/blob/master/Day%204/webapp2/view/View1.view.txt" TargetMode="External"/><Relationship Id="rId7" Type="http://schemas.openxmlformats.org/officeDocument/2006/relationships/hyperlink" Target="https://github.com/soyuztechnologies/Corporate_Full_Stack_Training/blob/master/Day%204/webapp2/models/fruitdata.txt" TargetMode="External"/><Relationship Id="rId2" Type="http://schemas.openxmlformats.org/officeDocument/2006/relationships/hyperlink" Target="https://github.com/soyuztechnologies/Corporate_Full_Stack_Training/blob/master/Day%204/webapp2/controller/View1.controller.txt"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2/i18n/i18n.txt" TargetMode="External"/><Relationship Id="rId11" Type="http://schemas.openxmlformats.org/officeDocument/2006/relationships/image" Target="../media/image8.jpeg"/><Relationship Id="rId5" Type="http://schemas.openxmlformats.org/officeDocument/2006/relationships/hyperlink" Target="https://github.com/soyuztechnologies/Corporate_Full_Stack_Training/blob/master/Day%204/webapp2/css/style.txt" TargetMode="External"/><Relationship Id="rId10" Type="http://schemas.openxmlformats.org/officeDocument/2006/relationships/image" Target="../media/image2.png"/><Relationship Id="rId4" Type="http://schemas.openxmlformats.org/officeDocument/2006/relationships/hyperlink" Target="https://github.com/soyuztechnologies/Corporate_Full_Stack_Training/blob/master/Day%204/webapp2/Component.txt" TargetMode="External"/><Relationship Id="rId9" Type="http://schemas.openxmlformats.org/officeDocument/2006/relationships/hyperlink" Target="https://github.com/soyuztechnologies/Corporate_Full_Stack_Training/blob/master/Day%204/webapp2/manifest.t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3/view/App.view.txt" TargetMode="External"/><Relationship Id="rId13" Type="http://schemas.openxmlformats.org/officeDocument/2006/relationships/hyperlink" Target="https://github.com/soyuztechnologies/Corporate_Full_Stack_Training/blob/master/Day%204/webapp3/Component.txt" TargetMode="External"/><Relationship Id="rId3" Type="http://schemas.openxmlformats.org/officeDocument/2006/relationships/hyperlink" Target="https://github.com/soyuztechnologies/Corporate_Full_Stack_Training/blob/master/Day%204/webapp3/controller/View2.controller.txt" TargetMode="External"/><Relationship Id="rId7" Type="http://schemas.openxmlformats.org/officeDocument/2006/relationships/hyperlink" Target="https://github.com/soyuztechnologies/Corporate_Full_Stack_Training/blob/master/Day%204/webapp3/models/fruitdata.txt" TargetMode="External"/><Relationship Id="rId12" Type="http://schemas.openxmlformats.org/officeDocument/2006/relationships/hyperlink" Target="https://github.com/soyuztechnologies/Corporate_Full_Stack_Training/blob/master/Day%204/webapp3/view/View2.view.txt" TargetMode="External"/><Relationship Id="rId2" Type="http://schemas.openxmlformats.org/officeDocument/2006/relationships/hyperlink" Target="https://github.com/soyuztechnologies/Corporate_Full_Stack_Training/blob/master/Day%204/webapp3/controller/View1.controller.txt" TargetMode="Externa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i18n/i18n.txt" TargetMode="External"/><Relationship Id="rId11" Type="http://schemas.openxmlformats.org/officeDocument/2006/relationships/hyperlink" Target="https://github.com/soyuztechnologies/Corporate_Full_Stack_Training/blob/master/Day%204/webapp3/view/View1.view.txt" TargetMode="External"/><Relationship Id="rId5" Type="http://schemas.openxmlformats.org/officeDocument/2006/relationships/hyperlink" Target="https://github.com/soyuztechnologies/Corporate_Full_Stack_Training/blob/master/Day%204/webapp3/controller/Supplier.controller.txt" TargetMode="External"/><Relationship Id="rId15" Type="http://schemas.openxmlformats.org/officeDocument/2006/relationships/image" Target="../media/image2.png"/><Relationship Id="rId10" Type="http://schemas.openxmlformats.org/officeDocument/2006/relationships/hyperlink" Target="https://github.com/soyuztechnologies/Corporate_Full_Stack_Training/blob/master/Day%204/webapp3/view/Supplier.view.txt" TargetMode="External"/><Relationship Id="rId4" Type="http://schemas.openxmlformats.org/officeDocument/2006/relationships/hyperlink" Target="https://github.com/soyuztechnologies/Corporate_Full_Stack_Training/blob/master/Day%204/webapp3/controller/Avengers.controller.txt" TargetMode="External"/><Relationship Id="rId9" Type="http://schemas.openxmlformats.org/officeDocument/2006/relationships/hyperlink" Target="https://github.com/soyuztechnologies/Corporate_Full_Stack_Training/blob/master/Day%204/webapp3/view/Avengers.view.txt" TargetMode="External"/><Relationship Id="rId14" Type="http://schemas.openxmlformats.org/officeDocument/2006/relationships/hyperlink" Target="https://github.com/soyuztechnologies/Corporate_Full_Stack_Training/blob/master/Day%204/webapp3/manifest.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4.png"/><Relationship Id="rId4" Type="http://schemas.openxmlformats.org/officeDocument/2006/relationships/hyperlink" Target="https://github.com/soyuztechnologies/Corporate_Full_Stack_Training/blob/master/Day%204/webapp3/Component.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Corporate_Full_Stack_Training/blob/master/Day%204/webapp1/view/View2.view.txt" TargetMode="External"/><Relationship Id="rId3" Type="http://schemas.openxmlformats.org/officeDocument/2006/relationships/hyperlink" Target="https://github.com/soyuztechnologies/Corporate_Full_Stack_Training/blob/master/Day%204/webapp1/controller/BaseController.txt" TargetMode="External"/><Relationship Id="rId7" Type="http://schemas.openxmlformats.org/officeDocument/2006/relationships/hyperlink" Target="https://github.com/soyuztechnologies/Corporate_Full_Stack_Training/blob/master/Day%204/webapp1/view/View1.view.txt" TargetMode="External"/><Relationship Id="rId12" Type="http://schemas.openxmlformats.org/officeDocument/2006/relationships/image" Target="../media/image8.jpeg"/><Relationship Id="rId2" Type="http://schemas.openxmlformats.org/officeDocument/2006/relationships/hyperlink" Target="https://github.com/soyuztechnologies/Corporate_Full_Stack_Training/blob/master/Day%204/webapp1/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4/webapp1/view/App.view.txt" TargetMode="External"/><Relationship Id="rId11" Type="http://schemas.openxmlformats.org/officeDocument/2006/relationships/image" Target="../media/image2.png"/><Relationship Id="rId5" Type="http://schemas.openxmlformats.org/officeDocument/2006/relationships/hyperlink" Target="https://github.com/soyuztechnologies/Corporate_Full_Stack_Training/blob/master/Day%204/webapp1/controller/View2.controller.txt" TargetMode="External"/><Relationship Id="rId10" Type="http://schemas.openxmlformats.org/officeDocument/2006/relationships/hyperlink" Target="https://github.com/soyuztechnologies/Corporate_Full_Stack_Training/blob/master/Day%204/webapp1/index.txt" TargetMode="External"/><Relationship Id="rId4" Type="http://schemas.openxmlformats.org/officeDocument/2006/relationships/hyperlink" Target="https://github.com/soyuztechnologies/Corporate_Full_Stack_Training/blob/master/Day%204/webapp1/controller/View1.controller.txt" TargetMode="External"/><Relationship Id="rId9" Type="http://schemas.openxmlformats.org/officeDocument/2006/relationships/hyperlink" Target="https://github.com/soyuztechnologies/Corporate_Full_Stack_Training/blob/master/Day%204/webapp1/Component.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248478" y="807498"/>
            <a:ext cx="10515600" cy="299485"/>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Cooper Black" panose="0208090404030B020404" pitchFamily="18" charset="0"/>
              </a:rPr>
            </a:br>
            <a:br>
              <a:rPr lang="en-US" b="0" i="0" dirty="0">
                <a:solidFill>
                  <a:srgbClr val="333333"/>
                </a:solidFill>
                <a:effectLst/>
                <a:latin typeface="Cooper Black" panose="0208090404030B020404" pitchFamily="18" charset="0"/>
              </a:rPr>
            </a:br>
            <a:endParaRPr lang="en-US" dirty="0">
              <a:latin typeface="Cooper Black" panose="0208090404030B020404" pitchFamily="18" charset="0"/>
            </a:endParaRPr>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4" y="1065100"/>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255065" y="128906"/>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255065" y="1000295"/>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893568"/>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73138A-1D71-49CB-89EA-2F206A70F668}"/>
              </a:ext>
            </a:extLst>
          </p:cNvPr>
          <p:cNvSpPr txBox="1">
            <a:spLocks/>
          </p:cNvSpPr>
          <p:nvPr/>
        </p:nvSpPr>
        <p:spPr>
          <a:xfrm>
            <a:off x="319453" y="138515"/>
            <a:ext cx="10515600" cy="6298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5" name="Content Placeholder 2">
            <a:extLst>
              <a:ext uri="{FF2B5EF4-FFF2-40B4-BE49-F238E27FC236}">
                <a16:creationId xmlns:a16="http://schemas.microsoft.com/office/drawing/2014/main" id="{C5A5088A-BA59-4691-B284-0F1DEC77A1E9}"/>
              </a:ext>
            </a:extLst>
          </p:cNvPr>
          <p:cNvSpPr txBox="1">
            <a:spLocks/>
          </p:cNvSpPr>
          <p:nvPr/>
        </p:nvSpPr>
        <p:spPr>
          <a:xfrm>
            <a:off x="319453" y="8333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Add a manifest file which includes models and resources</a:t>
            </a:r>
          </a:p>
          <a:p>
            <a:pPr marL="342900" indent="-342900">
              <a:buFont typeface="Arial" panose="020B0604020202020204" pitchFamily="34" charset="0"/>
              <a:buAutoNum type="arabicPeriod"/>
            </a:pPr>
            <a:r>
              <a:rPr lang="en-US" sz="1800" dirty="0">
                <a:hlinkClick r:id="rId2"/>
              </a:rPr>
              <a:t>Update view1 controller</a:t>
            </a:r>
            <a:endParaRPr lang="en-US" sz="1800" dirty="0"/>
          </a:p>
          <a:p>
            <a:pPr marL="342900" indent="-342900">
              <a:buFont typeface="Arial" panose="020B0604020202020204" pitchFamily="34" charset="0"/>
              <a:buAutoNum type="arabicPeriod"/>
            </a:pPr>
            <a:r>
              <a:rPr lang="en-US" sz="1800" dirty="0">
                <a:hlinkClick r:id="rId3"/>
              </a:rPr>
              <a:t>Update view1 view</a:t>
            </a:r>
            <a:endParaRPr lang="en-US" sz="1800" dirty="0"/>
          </a:p>
          <a:p>
            <a:pPr marL="342900" indent="-342900">
              <a:buFont typeface="Arial" panose="020B0604020202020204" pitchFamily="34" charset="0"/>
              <a:buAutoNum type="arabicPeriod"/>
            </a:pPr>
            <a:r>
              <a:rPr lang="en-US" sz="1800" dirty="0">
                <a:hlinkClick r:id="rId4"/>
              </a:rPr>
              <a:t>Update Component.js file</a:t>
            </a:r>
            <a:endParaRPr lang="en-US" sz="1800" dirty="0"/>
          </a:p>
          <a:p>
            <a:pPr marL="342900" indent="-342900">
              <a:buFont typeface="Arial" panose="020B0604020202020204" pitchFamily="34" charset="0"/>
              <a:buAutoNum type="arabicPeriod"/>
            </a:pPr>
            <a:r>
              <a:rPr lang="en-US" sz="1800" dirty="0">
                <a:hlinkClick r:id="rId5"/>
              </a:rPr>
              <a:t>Add style.css in CSS folder</a:t>
            </a:r>
            <a:endParaRPr lang="en-US" sz="1800" dirty="0"/>
          </a:p>
          <a:p>
            <a:pPr marL="342900" indent="-342900">
              <a:buFont typeface="Arial" panose="020B0604020202020204" pitchFamily="34" charset="0"/>
              <a:buAutoNum type="arabicPeriod"/>
            </a:pPr>
            <a:r>
              <a:rPr lang="en-US" sz="1800" dirty="0">
                <a:hlinkClick r:id="rId6"/>
              </a:rPr>
              <a:t>Add i18n model</a:t>
            </a:r>
            <a:endParaRPr lang="en-US" sz="1800" dirty="0"/>
          </a:p>
          <a:p>
            <a:pPr marL="342900" indent="-342900">
              <a:buFont typeface="Arial" panose="020B0604020202020204" pitchFamily="34" charset="0"/>
              <a:buAutoNum type="arabicPeriod"/>
            </a:pPr>
            <a:r>
              <a:rPr lang="en-US" sz="1800" dirty="0">
                <a:hlinkClick r:id="rId7"/>
              </a:rPr>
              <a:t>Add json model like fruitdata.json in models folder</a:t>
            </a:r>
            <a:endParaRPr lang="en-US" sz="1800" dirty="0"/>
          </a:p>
          <a:p>
            <a:pPr marL="342900" indent="-342900">
              <a:buFont typeface="Arial" panose="020B0604020202020204" pitchFamily="34" charset="0"/>
              <a:buAutoNum type="arabicPeriod"/>
            </a:pPr>
            <a:r>
              <a:rPr lang="en-US" sz="1800" dirty="0">
                <a:hlinkClick r:id="rId8"/>
              </a:rPr>
              <a:t>Add formatter </a:t>
            </a:r>
            <a:endParaRPr lang="en-US" sz="1800" dirty="0"/>
          </a:p>
          <a:p>
            <a:pPr marL="342900" indent="-342900">
              <a:buFont typeface="Arial" panose="020B0604020202020204" pitchFamily="34" charset="0"/>
              <a:buAutoNum type="arabicPeriod"/>
            </a:pPr>
            <a:r>
              <a:rPr lang="en-US" sz="1800" dirty="0">
                <a:hlinkClick r:id="rId9"/>
              </a:rPr>
              <a:t>Add manifest.json file</a:t>
            </a:r>
            <a:endParaRPr lang="en-US" sz="1800" dirty="0"/>
          </a:p>
          <a:p>
            <a:pPr marL="342900" indent="-342900">
              <a:buFont typeface="Arial" panose="020B0604020202020204" pitchFamily="34" charset="0"/>
              <a:buAutoNum type="arabicPeriod"/>
            </a:pPr>
            <a:endParaRPr lang="en-US" sz="1800" dirty="0"/>
          </a:p>
        </p:txBody>
      </p:sp>
      <p:pic>
        <p:nvPicPr>
          <p:cNvPr id="6" name="Picture 5">
            <a:extLst>
              <a:ext uri="{FF2B5EF4-FFF2-40B4-BE49-F238E27FC236}">
                <a16:creationId xmlns:a16="http://schemas.microsoft.com/office/drawing/2014/main" id="{197543DF-8F50-4F7C-AC95-A12C629DE5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9" name="Footer Placeholder 45">
            <a:extLst>
              <a:ext uri="{FF2B5EF4-FFF2-40B4-BE49-F238E27FC236}">
                <a16:creationId xmlns:a16="http://schemas.microsoft.com/office/drawing/2014/main" id="{F019A592-F451-4AF3-A8DD-2D465253DD0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2" descr="Free Vector | Professional programmer engineer writing code">
            <a:extLst>
              <a:ext uri="{FF2B5EF4-FFF2-40B4-BE49-F238E27FC236}">
                <a16:creationId xmlns:a16="http://schemas.microsoft.com/office/drawing/2014/main" id="{2D92F44E-F6E5-4C40-ADA2-F17A3E0BB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170" y="2107400"/>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357181"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3481037"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6963477" y="1483112"/>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568971"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4383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3658604"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3696654"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7120022"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7336691"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1477463"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159928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172110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464207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476389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488571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780668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7928506"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805032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Tree>
    <p:extLst>
      <p:ext uri="{BB962C8B-B14F-4D97-AF65-F5344CB8AC3E}">
        <p14:creationId xmlns:p14="http://schemas.microsoft.com/office/powerpoint/2010/main" val="309403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24587"/>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8729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818659" y="1046495"/>
            <a:ext cx="11139348" cy="5355312"/>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What is Fiori</a:t>
            </a:r>
          </a:p>
          <a:p>
            <a:pPr marL="285750" indent="-285750">
              <a:buFont typeface="Arial" panose="020B0604020202020204" pitchFamily="34" charset="0"/>
              <a:buChar char="•"/>
              <a:defRPr/>
            </a:pPr>
            <a:r>
              <a:rPr lang="en-US" dirty="0">
                <a:latin typeface="Calibri (Body)"/>
              </a:rPr>
              <a:t>Structure Project of Fiori</a:t>
            </a:r>
          </a:p>
          <a:p>
            <a:pPr marL="285750" indent="-285750">
              <a:buFont typeface="Arial" panose="020B0604020202020204" pitchFamily="34" charset="0"/>
              <a:buChar char="•"/>
              <a:defRPr/>
            </a:pPr>
            <a:r>
              <a:rPr lang="en-US" dirty="0">
                <a:latin typeface="Calibri (Body)"/>
              </a:rPr>
              <a:t>Structure of Fiori Application Setup</a:t>
            </a:r>
          </a:p>
          <a:p>
            <a:pPr marL="285750" indent="-285750">
              <a:buFont typeface="Arial" panose="020B0604020202020204" pitchFamily="34" charset="0"/>
              <a:buChar char="•"/>
              <a:defRPr/>
            </a:pPr>
            <a:r>
              <a:rPr lang="en-US" dirty="0">
                <a:latin typeface="Calibri (Body)"/>
              </a:rPr>
              <a:t>Understanding manifest.json and Component.js</a:t>
            </a:r>
          </a:p>
          <a:p>
            <a:pPr marL="285750" indent="-285750">
              <a:buFont typeface="Arial" panose="020B0604020202020204" pitchFamily="34" charset="0"/>
              <a:buChar char="•"/>
              <a:defRPr/>
            </a:pPr>
            <a:r>
              <a:rPr lang="en-US" dirty="0">
                <a:latin typeface="Calibri (Body)"/>
              </a:rPr>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latin typeface="Calibri (Body)"/>
              </a:rPr>
              <a:t>I</a:t>
            </a:r>
            <a:r>
              <a:rPr lang="en-US" dirty="0">
                <a:latin typeface="Calibri (Body)"/>
              </a:rPr>
              <a:t>mplementing App Navigation</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endParaRPr lang="en-US" dirty="0">
              <a:latin typeface="Calibri (Body)"/>
            </a:endParaRPr>
          </a:p>
          <a:p>
            <a:pPr>
              <a:defRPr/>
            </a:pPr>
            <a:r>
              <a:rPr kumimoji="0" lang="en-US" b="0" u="none" strike="noStrike" kern="1200" cap="none" spc="0" normalizeH="0" baseline="0" noProof="0" dirty="0">
                <a:ln>
                  <a:noFill/>
                </a:ln>
                <a:solidFill>
                  <a:prstClr val="black"/>
                </a:solidFill>
                <a:effectLst/>
                <a:uLnTx/>
                <a:uFillTx/>
                <a:latin typeface="Calibri (Body)"/>
              </a:rPr>
              <a:t>  ---Break---</a:t>
            </a:r>
          </a:p>
          <a:p>
            <a:pPr marL="285750" indent="-285750">
              <a:buFont typeface="Arial" panose="020B0604020202020204" pitchFamily="34" charset="0"/>
              <a:buChar char="•"/>
              <a:defRPr/>
            </a:pPr>
            <a:endParaRPr lang="en-US" dirty="0">
              <a:latin typeface="Calibri (Body)"/>
            </a:endParaRPr>
          </a:p>
          <a:p>
            <a:pPr marL="285750" indent="-285750">
              <a:buFont typeface="Arial" panose="020B0604020202020204" pitchFamily="34" charset="0"/>
              <a:buChar char="•"/>
              <a:defRPr/>
            </a:pPr>
            <a:r>
              <a:rPr lang="en-US" dirty="0">
                <a:latin typeface="Calibri (Body)"/>
              </a:rPr>
              <a:t>Model </a:t>
            </a:r>
            <a:r>
              <a:rPr lang="en-US" sz="1800" dirty="0">
                <a:solidFill>
                  <a:schemeClr val="tx1">
                    <a:lumMod val="95000"/>
                    <a:lumOff val="5000"/>
                  </a:schemeClr>
                </a:solidFill>
                <a:effectLst/>
                <a:latin typeface="Calibri (Body)"/>
              </a:rPr>
              <a:t>Instantiation</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solidFill>
                  <a:schemeClr val="tx1">
                    <a:lumMod val="95000"/>
                    <a:lumOff val="5000"/>
                  </a:schemeClr>
                </a:solidFill>
                <a:latin typeface="Calibri (Body)"/>
              </a:rPr>
              <a:t>Routing Configuration</a:t>
            </a:r>
            <a:endParaRPr lang="en-US" dirty="0">
              <a:latin typeface="Calibri (Body)"/>
            </a:endParaRP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a:t>
            </a:r>
          </a:p>
          <a:p>
            <a:pPr marL="457200" indent="-457200" algn="just">
              <a:buAutoNum type="arabicPeriod"/>
            </a:pPr>
            <a:r>
              <a:rPr lang="en-US" sz="1800" dirty="0">
                <a:hlinkClick r:id="rId2"/>
              </a:rPr>
              <a:t>Add the routing concept in view1 controller</a:t>
            </a:r>
            <a:endParaRPr lang="en-US" sz="1800" dirty="0"/>
          </a:p>
          <a:p>
            <a:pPr marL="457200" indent="-457200" algn="just">
              <a:buAutoNum type="arabicPeriod"/>
            </a:pPr>
            <a:r>
              <a:rPr lang="en-US" sz="1800" dirty="0">
                <a:hlinkClick r:id="rId3"/>
              </a:rPr>
              <a:t>Add more data in view2 controller</a:t>
            </a:r>
            <a:endParaRPr lang="en-US" sz="1800" dirty="0"/>
          </a:p>
          <a:p>
            <a:pPr marL="457200" indent="-457200" algn="just">
              <a:buAutoNum type="arabicPeriod"/>
            </a:pPr>
            <a:r>
              <a:rPr lang="en-US" sz="1800" dirty="0">
                <a:hlinkClick r:id="rId4"/>
              </a:rPr>
              <a:t>Add new controller as Avengers which has image </a:t>
            </a:r>
            <a:endParaRPr lang="en-US" sz="1800" dirty="0"/>
          </a:p>
          <a:p>
            <a:pPr marL="457200" indent="-457200" algn="just">
              <a:buAutoNum type="arabicPeriod"/>
            </a:pPr>
            <a:r>
              <a:rPr lang="en-US" sz="1800" dirty="0">
                <a:hlinkClick r:id="rId5"/>
              </a:rPr>
              <a:t>Add new controller, which has all the suppliers data</a:t>
            </a:r>
            <a:endParaRPr lang="en-US" sz="1800" dirty="0"/>
          </a:p>
          <a:p>
            <a:pPr marL="457200" indent="-457200" algn="just">
              <a:buAutoNum type="arabicPeriod"/>
            </a:pPr>
            <a:r>
              <a:rPr lang="en-US" sz="1800" dirty="0">
                <a:hlinkClick r:id="rId6"/>
              </a:rPr>
              <a:t>Update i18n</a:t>
            </a:r>
            <a:endParaRPr lang="en-US" sz="1800" dirty="0"/>
          </a:p>
          <a:p>
            <a:pPr marL="457200" indent="-457200" algn="just">
              <a:buAutoNum type="arabicPeriod"/>
            </a:pPr>
            <a:r>
              <a:rPr lang="en-US" sz="1800" dirty="0">
                <a:hlinkClick r:id="rId7"/>
              </a:rPr>
              <a:t>Update fruits json model</a:t>
            </a:r>
            <a:endParaRPr lang="en-US" sz="1800" dirty="0"/>
          </a:p>
          <a:p>
            <a:pPr marL="457200" indent="-457200" algn="just">
              <a:buAutoNum type="arabicPeriod"/>
            </a:pPr>
            <a:r>
              <a:rPr lang="en-US" sz="1800" dirty="0"/>
              <a:t>Update and all xml files</a:t>
            </a:r>
          </a:p>
          <a:p>
            <a:pPr marL="0" indent="0" algn="just">
              <a:buNone/>
            </a:pPr>
            <a:r>
              <a:rPr lang="en-US" sz="1800" dirty="0"/>
              <a:t>        7.1 </a:t>
            </a:r>
            <a:r>
              <a:rPr lang="en-US" sz="1800" dirty="0">
                <a:hlinkClick r:id="rId8"/>
              </a:rPr>
              <a:t>App view</a:t>
            </a:r>
            <a:endParaRPr lang="en-US" sz="1800" dirty="0"/>
          </a:p>
          <a:p>
            <a:pPr marL="0" indent="0" algn="just">
              <a:buNone/>
            </a:pPr>
            <a:r>
              <a:rPr lang="en-US" sz="1800" dirty="0"/>
              <a:t>        7.2 </a:t>
            </a:r>
            <a:r>
              <a:rPr lang="en-US" sz="1800" dirty="0">
                <a:hlinkClick r:id="rId9"/>
              </a:rPr>
              <a:t>Avengers view </a:t>
            </a:r>
            <a:endParaRPr lang="en-US" sz="1800" dirty="0"/>
          </a:p>
          <a:p>
            <a:pPr marL="0" indent="0" algn="just">
              <a:buNone/>
            </a:pPr>
            <a:r>
              <a:rPr lang="en-US" sz="1800" dirty="0"/>
              <a:t>        7.3 </a:t>
            </a:r>
            <a:r>
              <a:rPr lang="en-US" sz="1800" dirty="0">
                <a:hlinkClick r:id="rId10"/>
              </a:rPr>
              <a:t>Supplier view</a:t>
            </a:r>
            <a:endParaRPr lang="en-US" sz="1800" dirty="0"/>
          </a:p>
          <a:p>
            <a:pPr marL="0" indent="0" algn="just">
              <a:buNone/>
            </a:pPr>
            <a:r>
              <a:rPr lang="en-US" sz="1800" dirty="0"/>
              <a:t>        7.4 </a:t>
            </a:r>
            <a:r>
              <a:rPr lang="en-US" sz="1800" dirty="0">
                <a:hlinkClick r:id="rId11"/>
              </a:rPr>
              <a:t>View1</a:t>
            </a:r>
            <a:endParaRPr lang="en-US" sz="1800" dirty="0"/>
          </a:p>
          <a:p>
            <a:pPr marL="0" indent="0" algn="just">
              <a:buNone/>
            </a:pPr>
            <a:r>
              <a:rPr lang="en-US" sz="1800" dirty="0"/>
              <a:t>         7.5 </a:t>
            </a:r>
            <a:r>
              <a:rPr lang="en-US" sz="1800" dirty="0">
                <a:hlinkClick r:id="rId12"/>
              </a:rPr>
              <a:t>View 2</a:t>
            </a:r>
            <a:endParaRPr lang="en-US" sz="1800" dirty="0"/>
          </a:p>
          <a:p>
            <a:pPr marL="342900" indent="-342900" algn="just">
              <a:buAutoNum type="arabicPeriod" startAt="8"/>
            </a:pPr>
            <a:r>
              <a:rPr lang="en-US" sz="1800" dirty="0">
                <a:hlinkClick r:id="rId13"/>
              </a:rPr>
              <a:t>Update component.js file</a:t>
            </a:r>
            <a:endParaRPr lang="en-US" sz="1800" dirty="0"/>
          </a:p>
          <a:p>
            <a:pPr marL="342900" indent="-342900" algn="just">
              <a:buAutoNum type="arabicPeriod" startAt="8"/>
            </a:pPr>
            <a:r>
              <a:rPr lang="en-US" sz="1800" dirty="0">
                <a:hlinkClick r:id="rId14"/>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D3ED9E85-3BE4-40DD-A1C2-0443F7DE09E0}"/>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What is Fiori?</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8772182" cy="3693319"/>
          </a:xfrm>
          <a:prstGeom prst="rect">
            <a:avLst/>
          </a:prstGeom>
          <a:noFill/>
        </p:spPr>
        <p:txBody>
          <a:bodyPr wrap="square" rtlCol="0">
            <a:spAutoFit/>
          </a:bodyPr>
          <a:lstStyle/>
          <a:p>
            <a:pPr marL="285750" indent="-285750"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defTabSz="685800"/>
            <a:endParaRPr lang="en-US" b="0" i="0" dirty="0">
              <a:solidFill>
                <a:srgbClr val="202124"/>
              </a:solidFill>
              <a:effectLst/>
              <a:latin typeface="Calibri (Body)"/>
            </a:endParaRPr>
          </a:p>
          <a:p>
            <a:pPr marL="285750" indent="-285750"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defTabSz="685800"/>
            <a:endParaRPr lang="en-US" dirty="0">
              <a:solidFill>
                <a:prstClr val="black"/>
              </a:solidFill>
              <a:latin typeface="Calibri (Body)"/>
            </a:endParaRPr>
          </a:p>
          <a:p>
            <a:pPr marL="285750" indent="-285750"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3"/>
              </a:rPr>
              <a:t>Development/Design Guidelines</a:t>
            </a:r>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a:p>
            <a:pPr defTabSz="685800"/>
            <a:endParaRPr lang="en-US" dirty="0">
              <a:solidFill>
                <a:prstClr val="black"/>
              </a:solidFill>
              <a:latin typeface="Calibri (Body)"/>
            </a:endParaRPr>
          </a:p>
        </p:txBody>
      </p:sp>
      <p:pic>
        <p:nvPicPr>
          <p:cNvPr id="1026" name="Picture 2" descr="SAP Fiori - An Overview">
            <a:extLst>
              <a:ext uri="{FF2B5EF4-FFF2-40B4-BE49-F238E27FC236}">
                <a16:creationId xmlns:a16="http://schemas.microsoft.com/office/drawing/2014/main" id="{9D1BE606-2BAF-43C8-84AD-257AF56B8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106434"/>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8" name="Footer Placeholder 45">
            <a:extLst>
              <a:ext uri="{FF2B5EF4-FFF2-40B4-BE49-F238E27FC236}">
                <a16:creationId xmlns:a16="http://schemas.microsoft.com/office/drawing/2014/main" id="{836DC3A5-48DC-47EB-BE5F-DD6A7B44BFE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10" name="Picture 9">
            <a:extLst>
              <a:ext uri="{FF2B5EF4-FFF2-40B4-BE49-F238E27FC236}">
                <a16:creationId xmlns:a16="http://schemas.microsoft.com/office/drawing/2014/main" id="{686BC510-E6CD-4310-BC6F-5F1B15E43E25}"/>
              </a:ext>
            </a:extLst>
          </p:cNvPr>
          <p:cNvPicPr>
            <a:picLocks noChangeAspect="1"/>
          </p:cNvPicPr>
          <p:nvPr/>
        </p:nvPicPr>
        <p:blipFill>
          <a:blip r:embed="rId3"/>
          <a:stretch>
            <a:fillRect/>
          </a:stretch>
        </p:blipFill>
        <p:spPr>
          <a:xfrm>
            <a:off x="8247186" y="1257300"/>
            <a:ext cx="2447280" cy="3991708"/>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7078"/>
            <a:ext cx="5419797" cy="635419"/>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322712" y="866741"/>
            <a:ext cx="11089703"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C01DA33F-AE0A-4EAF-88B4-245F563FFB04}"/>
              </a:ext>
            </a:extLst>
          </p:cNvPr>
          <p:cNvPicPr>
            <a:picLocks noChangeAspect="1"/>
          </p:cNvPicPr>
          <p:nvPr/>
        </p:nvPicPr>
        <p:blipFill>
          <a:blip r:embed="rId3"/>
          <a:stretch>
            <a:fillRect/>
          </a:stretch>
        </p:blipFill>
        <p:spPr>
          <a:xfrm>
            <a:off x="8897971" y="2418898"/>
            <a:ext cx="2316681" cy="3673158"/>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443816" y="992066"/>
            <a:ext cx="8772182" cy="4431983"/>
          </a:xfrm>
          <a:prstGeom prst="rect">
            <a:avLst/>
          </a:prstGeom>
          <a:noFill/>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CDE4047D-EB1C-4F1A-ADA3-4DC4A130EEE5}"/>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15629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Create App Controller</a:t>
            </a:r>
            <a:endParaRPr lang="en-US" sz="1800" dirty="0"/>
          </a:p>
          <a:p>
            <a:pPr marL="0" indent="0">
              <a:buNone/>
            </a:pPr>
            <a:r>
              <a:rPr lang="en-US" sz="1800" dirty="0"/>
              <a:t>       2.2 </a:t>
            </a:r>
            <a:r>
              <a:rPr lang="en-US" sz="1800" dirty="0">
                <a:hlinkClick r:id="rId3"/>
              </a:rPr>
              <a:t>Base Controller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 view</a:t>
            </a:r>
            <a:endParaRPr lang="en-US" sz="1800" dirty="0"/>
          </a:p>
          <a:p>
            <a:pPr marL="0" indent="0">
              <a:buNone/>
            </a:pPr>
            <a:r>
              <a:rPr lang="en-US" sz="1800" dirty="0"/>
              <a:t>       2.6 </a:t>
            </a:r>
            <a:r>
              <a:rPr lang="en-US" sz="1800" dirty="0">
                <a:hlinkClick r:id="rId7"/>
              </a:rPr>
              <a:t>View1. view</a:t>
            </a:r>
            <a:endParaRPr lang="en-US" sz="1800" dirty="0"/>
          </a:p>
          <a:p>
            <a:pPr marL="0" indent="0">
              <a:buNone/>
            </a:pPr>
            <a:r>
              <a:rPr lang="en-US" sz="1800" dirty="0"/>
              <a:t>       2.7 </a:t>
            </a:r>
            <a:r>
              <a:rPr lang="en-US" sz="1800" dirty="0">
                <a:hlinkClick r:id="rId8"/>
              </a:rPr>
              <a:t>View2. view</a:t>
            </a:r>
            <a:endParaRPr lang="en-US" sz="1800" dirty="0"/>
          </a:p>
          <a:p>
            <a:pPr marL="0" indent="0">
              <a:buNone/>
            </a:pPr>
            <a:r>
              <a:rPr lang="en-US" sz="1800" dirty="0"/>
              <a:t> 3. Update </a:t>
            </a:r>
            <a:r>
              <a:rPr lang="en-US" sz="1800" dirty="0">
                <a:hlinkClick r:id="rId9"/>
              </a:rPr>
              <a:t>Component.js</a:t>
            </a:r>
            <a:endParaRPr lang="en-US" sz="1800" dirty="0"/>
          </a:p>
          <a:p>
            <a:pPr marL="0" indent="0">
              <a:buNone/>
            </a:pPr>
            <a:r>
              <a:rPr lang="en-US" sz="1800" dirty="0"/>
              <a:t> 4. </a:t>
            </a:r>
            <a:r>
              <a:rPr lang="en-US" sz="1800" dirty="0">
                <a:hlinkClick r:id="rId10"/>
              </a:rPr>
              <a:t>index.html file</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524FEF8-2DB1-4B0B-9B0E-8BFBAFC35721}"/>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35705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8047</TotalTime>
  <Words>1994</Words>
  <Application>Microsoft Office PowerPoint</Application>
  <PresentationFormat>Widescreen</PresentationFormat>
  <Paragraphs>273</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(Body)</vt:lpstr>
      <vt:lpstr>Calibri Light</vt:lpstr>
      <vt:lpstr>Consolas</vt:lpstr>
      <vt:lpstr>Cooper Black</vt:lpstr>
      <vt:lpstr>Open Sans</vt:lpstr>
      <vt:lpstr>Office Theme</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What is manifest.json ?</vt:lpstr>
      <vt:lpstr>PowerPoint Presentation</vt:lpstr>
      <vt:lpstr>Three Sections of manifest.json</vt:lpstr>
      <vt:lpstr>App Overview: The Basic Files of App  </vt:lpstr>
      <vt:lpstr>PowerPoint Presentation</vt:lpstr>
      <vt:lpstr>Model Instantiation</vt:lpstr>
      <vt:lpstr>PowerPoint Presentation</vt:lpstr>
      <vt:lpstr>Routes and Routing </vt:lpstr>
      <vt:lpstr>Routing Configuration</vt:lpstr>
      <vt:lpstr>Navigation and Routing</vt:lpstr>
      <vt:lpstr>Exercise  </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736</cp:revision>
  <dcterms:created xsi:type="dcterms:W3CDTF">2016-07-10T03:33:26Z</dcterms:created>
  <dcterms:modified xsi:type="dcterms:W3CDTF">2021-05-20T11:57:24Z</dcterms:modified>
</cp:coreProperties>
</file>